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1"/>
  </p:notesMasterIdLst>
  <p:handoutMasterIdLst>
    <p:handoutMasterId r:id="rId22"/>
  </p:handoutMasterIdLst>
  <p:sldIdLst>
    <p:sldId id="290" r:id="rId5"/>
    <p:sldId id="286" r:id="rId6"/>
    <p:sldId id="335" r:id="rId7"/>
    <p:sldId id="315" r:id="rId8"/>
    <p:sldId id="326" r:id="rId9"/>
    <p:sldId id="331" r:id="rId10"/>
    <p:sldId id="321" r:id="rId11"/>
    <p:sldId id="323" r:id="rId12"/>
    <p:sldId id="334" r:id="rId13"/>
    <p:sldId id="333" r:id="rId14"/>
    <p:sldId id="322" r:id="rId15"/>
    <p:sldId id="330" r:id="rId16"/>
    <p:sldId id="327" r:id="rId17"/>
    <p:sldId id="308" r:id="rId18"/>
    <p:sldId id="313" r:id="rId19"/>
    <p:sldId id="30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521" userDrawn="1">
          <p15:clr>
            <a:srgbClr val="A4A3A4"/>
          </p15:clr>
        </p15:guide>
        <p15:guide id="4" orient="horz" pos="845" userDrawn="1">
          <p15:clr>
            <a:srgbClr val="A4A3A4"/>
          </p15:clr>
        </p15:guide>
        <p15:guide id="5" pos="5420" userDrawn="1">
          <p15:clr>
            <a:srgbClr val="A4A3A4"/>
          </p15:clr>
        </p15:guide>
        <p15:guide id="6" pos="2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A99"/>
    <a:srgbClr val="7C2A54"/>
    <a:srgbClr val="424347"/>
    <a:srgbClr val="EB0D2E"/>
    <a:srgbClr val="892763"/>
    <a:srgbClr val="1C0045"/>
    <a:srgbClr val="120B2F"/>
    <a:srgbClr val="095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33" autoAdjust="0"/>
    <p:restoredTop sz="94541"/>
  </p:normalViewPr>
  <p:slideViewPr>
    <p:cSldViewPr>
      <p:cViewPr varScale="1">
        <p:scale>
          <a:sx n="108" d="100"/>
          <a:sy n="108" d="100"/>
        </p:scale>
        <p:origin x="576" y="96"/>
      </p:cViewPr>
      <p:guideLst>
        <p:guide orient="horz" pos="2160"/>
        <p:guide pos="2880"/>
        <p:guide orient="horz" pos="3521"/>
        <p:guide orient="horz" pos="845"/>
        <p:guide pos="5420"/>
        <p:guide pos="2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33C0A-B02A-F54D-9118-508CC684D252}" type="datetimeFigureOut">
              <a:rPr lang="en-US"/>
              <a:t>10/13/2020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6AE2D-EF5E-1A4F-8EF1-913E3597DAE1}" type="slidenum">
              <a:r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25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00C58-B65C-4B83-B89B-FF7AD23E8285}" type="datetimeFigureOut">
              <a:rPr lang="en-GB" smtClean="0"/>
              <a:pPr/>
              <a:t>13/10/2020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C3F39-8ADC-49BB-9CDB-A739932188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90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3F39-8ADC-49BB-9CDB-A7399321882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13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0450"/>
            <a:ext cx="7086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28956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www.angloportugueseschool.org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B4CC9DF-8D96-47F6-B319-89CA20668B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049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28956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www.angloportugueseschool.org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5B4CC9DF-8D96-47F6-B319-89CA20668B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3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28956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www.angloportugueseschool.org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5B4CC9DF-8D96-47F6-B319-89CA20668B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34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28956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www.angloportugueseschool.org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5B4CC9DF-8D96-47F6-B319-89CA20668B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84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0099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28956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www.angloportugueseschool.org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5B4CC9DF-8D96-47F6-B319-89CA20668B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13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28956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www.angloportugueseschool.org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5B4CC9DF-8D96-47F6-B319-89CA20668B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11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28956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www.angloportugueseschool.org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5B4CC9DF-8D96-47F6-B319-89CA20668B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739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28956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www.angloportugueseschool.org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5B4CC9DF-8D96-47F6-B319-89CA20668B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86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28956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www.angloportugueseschool.org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5B4CC9DF-8D96-47F6-B319-89CA20668B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48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28956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www.angloportugueseschool.org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5B4CC9DF-8D96-47F6-B319-89CA20668B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5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28956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www.angloportugueseschool.org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5B4CC9DF-8D96-47F6-B319-89CA20668B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31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6335609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F9D0B-937A-2D49-BC36-DCB6ACEDC6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09957"/>
            <a:ext cx="2146300" cy="419100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A013F2A-40A1-1D47-B026-D6B63FB2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58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788FCC5-580C-4244-992C-D0B139D44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00700" y="640531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www.angloportugueseschool.org</a:t>
            </a:r>
          </a:p>
        </p:txBody>
      </p:sp>
    </p:spTree>
    <p:extLst>
      <p:ext uri="{BB962C8B-B14F-4D97-AF65-F5344CB8AC3E}">
        <p14:creationId xmlns:p14="http://schemas.microsoft.com/office/powerpoint/2010/main" val="228642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5400" b="0" i="0" kern="1200">
          <a:solidFill>
            <a:schemeClr val="tx2"/>
          </a:solidFill>
          <a:latin typeface="Gloucester MT Extra Condensed" panose="02030808020601010101" pitchFamily="18" charset="77"/>
          <a:ea typeface="+mj-ea"/>
          <a:cs typeface="Times New Roman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4000" b="0" i="0" kern="1200">
          <a:solidFill>
            <a:srgbClr val="424347"/>
          </a:solidFill>
          <a:latin typeface="Arial"/>
          <a:ea typeface="+mn-ea"/>
          <a:cs typeface="Arial"/>
        </a:defRPr>
      </a:lvl1pPr>
      <a:lvl2pPr marL="914400" indent="-4572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600" b="0" i="0" kern="1200">
          <a:solidFill>
            <a:srgbClr val="424347"/>
          </a:solidFill>
          <a:latin typeface="Arial"/>
          <a:ea typeface="+mn-ea"/>
          <a:cs typeface="Arial"/>
        </a:defRPr>
      </a:lvl2pPr>
      <a:lvl3pPr marL="12573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b="0" i="0" kern="1200">
          <a:solidFill>
            <a:srgbClr val="424347"/>
          </a:solidFill>
          <a:latin typeface="Arial"/>
          <a:ea typeface="+mn-ea"/>
          <a:cs typeface="Arial"/>
        </a:defRPr>
      </a:lvl3pPr>
      <a:lvl4pPr marL="17145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800" b="0" i="0" kern="1200">
          <a:solidFill>
            <a:srgbClr val="424347"/>
          </a:solidFill>
          <a:latin typeface="Arial"/>
          <a:ea typeface="+mn-ea"/>
          <a:cs typeface="Arial"/>
        </a:defRPr>
      </a:lvl4pPr>
      <a:lvl5pPr marL="21717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800" b="0" i="0" kern="1200">
          <a:solidFill>
            <a:srgbClr val="424347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ngloportugueseschool.org/wp-content/uploads/2020/04/APSoL-EYFS-Brochure-2020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angloportugueseschool.org/wp-content/uploads/2020/07/APSoL-Curriculum-Overview-Reception.pdf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ngloportugueseschool.org/en/bilingualism-for-everyone/" TargetMode="External"/><Relationship Id="rId2" Type="http://schemas.openxmlformats.org/officeDocument/2006/relationships/hyperlink" Target="http://www.bilingualism-matters.ppls.ed.ac.uk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dmissions.org.uk/" TargetMode="External"/><Relationship Id="rId2" Type="http://schemas.openxmlformats.org/officeDocument/2006/relationships/hyperlink" Target="https://angloportugueseschool.org/wp-content/uploads/2020/07/APsoL-Admissions-Policy-2021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C1712-CECC-9A48-B914-20EFC5A1F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553BF-F7C6-5A43-AEC3-482760578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950CA-3338-B846-A392-7FA97314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schemeClr val="bg1"/>
                </a:solidFill>
              </a:rPr>
              <a:t>www.angloportugueseschool.org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7EC2EA-91F1-2343-935B-E14A7FFF3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821" r="12500" b="8924"/>
          <a:stretch/>
        </p:blipFill>
        <p:spPr>
          <a:xfrm>
            <a:off x="0" y="-5660"/>
            <a:ext cx="9144000" cy="68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7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032D4-9168-4AEA-B8E1-542A0062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Reception Outdoors Environment 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94974-DA28-47A6-BBF3-316E728D9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Children have access to a wide range of learning opportunities outdoors throughout the year. 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26D32F-4194-47C0-882A-B247A495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schemeClr val="bg1"/>
                </a:solidFill>
              </a:rPr>
              <a:t>www.angloportugueseschool.org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AC2B7E-428E-43AC-B195-B73FE15FB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11275"/>
            <a:ext cx="1158237" cy="1469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97F47-95B7-4CE5-BF38-D8DA7DF6F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09" y="2176788"/>
            <a:ext cx="3531134" cy="2622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8F1126-6EEA-4B8D-8356-6D0E942CC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688481"/>
            <a:ext cx="3781053" cy="2545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FFA2D8-E653-4E57-B701-D2724B5C3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9" y="2174875"/>
            <a:ext cx="2290062" cy="26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43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Curriculum at </a:t>
            </a:r>
            <a:r>
              <a:rPr lang="en-GB" sz="4000" dirty="0" err="1"/>
              <a:t>APSoL</a:t>
            </a:r>
            <a:endParaRPr lang="en-GB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75050" y="273050"/>
            <a:ext cx="4165302" cy="5853113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British National Curriculum (NC) &amp; </a:t>
            </a:r>
            <a:r>
              <a:rPr lang="en-GB" sz="2800" dirty="0" err="1"/>
              <a:t>Orienta</a:t>
            </a:r>
            <a:r>
              <a:rPr lang="en-GB" sz="2800" dirty="0" err="1">
                <a:latin typeface="+mj-lt"/>
              </a:rPr>
              <a:t>ções</a:t>
            </a:r>
            <a:r>
              <a:rPr lang="en-GB" sz="2800" dirty="0"/>
              <a:t> </a:t>
            </a:r>
            <a:r>
              <a:rPr lang="en-GB" sz="2800" dirty="0" err="1"/>
              <a:t>escolares</a:t>
            </a:r>
            <a:r>
              <a:rPr lang="en-GB" sz="2800" dirty="0"/>
              <a:t> </a:t>
            </a:r>
          </a:p>
          <a:p>
            <a:endParaRPr lang="en-GB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Curriculum for each subject is linked by creative cross curricular topics. (examples adjacent)</a:t>
            </a:r>
          </a:p>
          <a:p>
            <a:endParaRPr lang="en-GB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English – high quality</a:t>
            </a:r>
          </a:p>
          <a:p>
            <a:r>
              <a:rPr lang="en-GB" sz="2800" dirty="0"/>
              <a:t>       text-led topics</a:t>
            </a:r>
          </a:p>
          <a:p>
            <a:endParaRPr lang="en-GB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Maths – Maths mastery approach &amp; CPA – </a:t>
            </a:r>
            <a:r>
              <a:rPr lang="en-GB" sz="2800" dirty="0" err="1"/>
              <a:t>Whiterose</a:t>
            </a:r>
            <a:endParaRPr lang="en-GB" sz="2800" dirty="0"/>
          </a:p>
          <a:p>
            <a:endParaRPr lang="en-GB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Phonics (Reception &amp; KS1)</a:t>
            </a:r>
          </a:p>
          <a:p>
            <a:endParaRPr lang="en-GB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Portuguese – immersion model in Reception, structured programme for language lessons and CLIL</a:t>
            </a:r>
          </a:p>
          <a:p>
            <a:endParaRPr lang="en-GB" sz="2800" dirty="0"/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schemeClr val="bg1"/>
                </a:solidFill>
              </a:rPr>
              <a:t>www.angloportugueseschool.org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18" y="4737327"/>
            <a:ext cx="1224159" cy="65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200" y="1635890"/>
            <a:ext cx="87254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08" y="0"/>
            <a:ext cx="1197669" cy="93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761" y="934307"/>
            <a:ext cx="1454616" cy="70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688" y="5373216"/>
            <a:ext cx="2075689" cy="84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68" y="3105898"/>
            <a:ext cx="1670599" cy="8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19" y="2414125"/>
            <a:ext cx="2089448" cy="67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07" y="3931522"/>
            <a:ext cx="1572976" cy="80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DEAF1-1070-4607-8AFD-44AA6D0B9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735" y="1671049"/>
            <a:ext cx="3459569" cy="266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11248-D704-429C-9AE9-AC638DAE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Reception Brochure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ED531-063C-44E7-AFD6-DE7A26DC2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Click on the link below to see how we learn in Reception </a:t>
            </a:r>
          </a:p>
          <a:p>
            <a:endParaRPr lang="en-US" sz="2800" dirty="0"/>
          </a:p>
          <a:p>
            <a:r>
              <a:rPr lang="en-GB" sz="2800" dirty="0">
                <a:hlinkClick r:id="rId2"/>
              </a:rPr>
              <a:t>https://angloportugueseschool.org/wp-content/uploads/2020/04/APSoL-EYFS-Brochure-2020.pdf</a:t>
            </a:r>
            <a:endParaRPr lang="en-US" sz="2800" dirty="0"/>
          </a:p>
          <a:p>
            <a:endParaRPr lang="en-GB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13976-D00D-458A-B92E-4FAA49D9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schemeClr val="bg1"/>
                </a:solidFill>
              </a:rPr>
              <a:t>www.angloportugueseschool.org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77215-1644-43D6-9A55-5BE6DA7A1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4077072"/>
            <a:ext cx="3960664" cy="19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88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160B59-C13F-4275-A1E2-2E23D48D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schemeClr val="bg1"/>
                </a:solidFill>
              </a:rPr>
              <a:t>www.angloportugueseschool.org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BEA62-FE10-4808-9E7D-6727F2071C6B}"/>
              </a:ext>
            </a:extLst>
          </p:cNvPr>
          <p:cNvSpPr txBox="1"/>
          <p:nvPr/>
        </p:nvSpPr>
        <p:spPr>
          <a:xfrm>
            <a:off x="611560" y="1413954"/>
            <a:ext cx="8152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https://angloportugueseschool.org/wp-content/uploads/2020/07/APSoL-Curriculum-Overview-Reception.pdf</a:t>
            </a:r>
            <a:endParaRPr lang="en-GB" dirty="0"/>
          </a:p>
          <a:p>
            <a:endParaRPr lang="en-GB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871C332-97F5-47AE-BD9F-4E19B8E68B2D}"/>
              </a:ext>
            </a:extLst>
          </p:cNvPr>
          <p:cNvSpPr txBox="1">
            <a:spLocks/>
          </p:cNvSpPr>
          <p:nvPr/>
        </p:nvSpPr>
        <p:spPr>
          <a:xfrm>
            <a:off x="457200" y="273050"/>
            <a:ext cx="6563072" cy="1162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tx2"/>
                </a:solidFill>
                <a:latin typeface="Gloucester MT Extra Condensed" panose="02030808020601010101" pitchFamily="18" charset="77"/>
                <a:ea typeface="+mj-ea"/>
                <a:cs typeface="Times New Roman"/>
              </a:defRPr>
            </a:lvl1pPr>
          </a:lstStyle>
          <a:p>
            <a:r>
              <a:rPr lang="en-GB" sz="4000" dirty="0"/>
              <a:t>Reception Curriculum at </a:t>
            </a:r>
            <a:r>
              <a:rPr lang="en-GB" sz="4000" dirty="0" err="1"/>
              <a:t>APSoL</a:t>
            </a:r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33C4B-7308-47DF-A552-81A9990DE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204864"/>
            <a:ext cx="6134982" cy="335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69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2"/>
                </a:solidFill>
              </a:rPr>
              <a:t>Why Bilingual </a:t>
            </a:r>
            <a:r>
              <a:rPr lang="en-US" dirty="0"/>
              <a:t>E</a:t>
            </a:r>
            <a:r>
              <a:rPr lang="en-US" b="0" dirty="0">
                <a:solidFill>
                  <a:schemeClr val="tx2"/>
                </a:solidFill>
              </a:rPr>
              <a:t>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9"/>
            <a:ext cx="8147050" cy="4248150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2400" dirty="0"/>
              <a:t>Increased cognitive development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2400" dirty="0"/>
              <a:t>Better academic achievement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2400" dirty="0"/>
              <a:t>Improved memory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2400" dirty="0"/>
              <a:t>Cross cultural appreciation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2400" dirty="0"/>
              <a:t>Enhanced abilities to compete in a global marketplace</a:t>
            </a:r>
          </a:p>
          <a:p>
            <a:pPr>
              <a:buClr>
                <a:schemeClr val="accent2"/>
              </a:buClr>
              <a:buSzPct val="70000"/>
            </a:pPr>
            <a:r>
              <a:rPr lang="en-US" sz="2400" dirty="0">
                <a:hlinkClick r:id="rId2"/>
              </a:rPr>
              <a:t>http://www.bilingualism-matters.ppls.ed.ac.uk</a:t>
            </a:r>
            <a:r>
              <a:rPr lang="en-US" sz="2400" dirty="0"/>
              <a:t> 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1800" dirty="0"/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1800" dirty="0"/>
              <a:t>Bilingual education at </a:t>
            </a:r>
            <a:r>
              <a:rPr lang="en-US" sz="1800" dirty="0" err="1"/>
              <a:t>APSoL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https://angloportugueseschool.org/en/bilingualism-for-everyone/</a:t>
            </a:r>
            <a:endParaRPr lang="en-US" sz="1800" dirty="0"/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1800" dirty="0"/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18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EDB1BD-1F30-094A-A0DE-EBE28C6F1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6136" y="6381328"/>
            <a:ext cx="2895600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en-GB" dirty="0"/>
              <a:t>www.angloportugueseschool.org</a:t>
            </a:r>
          </a:p>
        </p:txBody>
      </p:sp>
    </p:spTree>
    <p:extLst>
      <p:ext uri="{BB962C8B-B14F-4D97-AF65-F5344CB8AC3E}">
        <p14:creationId xmlns:p14="http://schemas.microsoft.com/office/powerpoint/2010/main" val="3998265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Admissions September 2021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9"/>
            <a:ext cx="8435280" cy="4248150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60 Reception Year places 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Admissions Policy: Nodal points admissions policy (30 places Wandsworth Council, 30 places out of borough) </a:t>
            </a:r>
          </a:p>
          <a:p>
            <a:pPr>
              <a:buClr>
                <a:schemeClr val="accent2"/>
              </a:buClr>
              <a:buSzPct val="70000"/>
            </a:pP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  <a:hlinkClick r:id="rId2"/>
              </a:rPr>
              <a:t>https://angloportugueseschool.org/wp-content/uploads/2020/07/APsoL-Admissions-Policy-2021.pdf</a:t>
            </a:r>
            <a:endParaRPr lang="en-GB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Pan London e-admissions process. All parents must complete an e-admissions form via their local authority:</a:t>
            </a:r>
          </a:p>
          <a:p>
            <a:pPr>
              <a:buClr>
                <a:schemeClr val="accent2"/>
              </a:buClr>
              <a:buSzPct val="70000"/>
            </a:pP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https://www.eadmissions.org.uk/</a:t>
            </a:r>
            <a:endParaRPr lang="en-GB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70000"/>
            </a:pPr>
            <a:endParaRPr lang="en-GB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70000"/>
            </a:pPr>
            <a:r>
              <a:rPr lang="en-GB" sz="1800" dirty="0">
                <a:solidFill>
                  <a:srgbClr val="000000"/>
                </a:solidFill>
                <a:cs typeface="Arial" panose="020B0604020202020204" pitchFamily="34" charset="0"/>
              </a:rPr>
              <a:t>If you have any questions, please contact us: 020 3417 0905 </a:t>
            </a:r>
          </a:p>
          <a:p>
            <a:pPr>
              <a:buClr>
                <a:schemeClr val="accent2"/>
              </a:buClr>
              <a:buSzPct val="70000"/>
            </a:pPr>
            <a:endParaRPr lang="en-US" sz="1800" dirty="0"/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1800" dirty="0"/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18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EDB1BD-1F30-094A-A0DE-EBE28C6F1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6136" y="6381328"/>
            <a:ext cx="2895600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en-GB" dirty="0"/>
              <a:t>www.angloportugueseschool.org</a:t>
            </a:r>
          </a:p>
        </p:txBody>
      </p:sp>
    </p:spTree>
    <p:extLst>
      <p:ext uri="{BB962C8B-B14F-4D97-AF65-F5344CB8AC3E}">
        <p14:creationId xmlns:p14="http://schemas.microsoft.com/office/powerpoint/2010/main" val="2101838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C1712-CECC-9A48-B914-20EFC5A1F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553BF-F7C6-5A43-AEC3-482760578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950CA-3338-B846-A392-7FA97314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schemeClr val="bg1"/>
                </a:solidFill>
              </a:rPr>
              <a:t>www.angloportugueseschool.org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7EC2EA-91F1-2343-935B-E14A7FFF3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821" r="12500" b="8924"/>
          <a:stretch/>
        </p:blipFill>
        <p:spPr>
          <a:xfrm>
            <a:off x="0" y="-5660"/>
            <a:ext cx="9144000" cy="68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49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123" y="4080472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7C2A54"/>
                </a:solidFill>
              </a:rPr>
              <a:t>V</a:t>
            </a:r>
            <a:r>
              <a:rPr lang="en-GB" dirty="0" err="1">
                <a:solidFill>
                  <a:srgbClr val="7C2A54"/>
                </a:solidFill>
              </a:rPr>
              <a:t>irtual</a:t>
            </a:r>
            <a:r>
              <a:rPr lang="en-GB" dirty="0">
                <a:solidFill>
                  <a:srgbClr val="7C2A54"/>
                </a:solidFill>
              </a:rPr>
              <a:t> Open Event</a:t>
            </a:r>
            <a:endParaRPr lang="en-GB" b="0" dirty="0">
              <a:solidFill>
                <a:srgbClr val="7C2A54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36" y="6381328"/>
            <a:ext cx="2895600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en-GB" dirty="0"/>
              <a:t>www.angloportugueseschool.org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0883" y="5088584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F</a:t>
            </a:r>
            <a:r>
              <a:rPr lang="en-GB" sz="1800" dirty="0">
                <a:solidFill>
                  <a:schemeClr val="accent2"/>
                </a:solidFill>
                <a:latin typeface="Arial"/>
                <a:cs typeface="Arial"/>
              </a:rPr>
              <a:t>or Admissions September 2021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445224"/>
            <a:ext cx="3203848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9448" y="1297617"/>
            <a:ext cx="5903749" cy="19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43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F1CF4-2074-40E4-AA87-0E50F84E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tour </a:t>
            </a:r>
            <a:endParaRPr lang="en-GB" dirty="0"/>
          </a:p>
        </p:txBody>
      </p:sp>
      <p:pic>
        <p:nvPicPr>
          <p:cNvPr id="5" name="8090a8ae-48fc-4da7-89a6-2606c68f9e4f">
            <a:hlinkClick r:id="" action="ppaction://media"/>
            <a:extLst>
              <a:ext uri="{FF2B5EF4-FFF2-40B4-BE49-F238E27FC236}">
                <a16:creationId xmlns:a16="http://schemas.microsoft.com/office/drawing/2014/main" id="{8D791952-E0E0-441B-879D-FB6D6CF5BA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3339" y="1600200"/>
            <a:ext cx="6220990" cy="352140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04A3A-5479-429E-A0BA-45C19E4E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schemeClr val="bg1"/>
                </a:solidFill>
              </a:rPr>
              <a:t>www.angloportugueseschool.org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2"/>
                </a:solidFill>
              </a:rPr>
              <a:t>Our story so far…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9"/>
            <a:ext cx="8147050" cy="4248150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2800" dirty="0" err="1">
                <a:cs typeface="Times New Roman"/>
              </a:rPr>
              <a:t>APSoL</a:t>
            </a:r>
            <a:r>
              <a:rPr lang="en-US" sz="2800" dirty="0">
                <a:cs typeface="Times New Roman"/>
              </a:rPr>
              <a:t> opened September 2020 after a 5-year dream, with a 1-form (30 children) Reception cohort, intending to grow year-on-year. 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2800" dirty="0" err="1">
                <a:cs typeface="Times New Roman"/>
              </a:rPr>
              <a:t>APSoL</a:t>
            </a:r>
            <a:r>
              <a:rPr lang="en-US" sz="2800" dirty="0">
                <a:cs typeface="Times New Roman"/>
              </a:rPr>
              <a:t> is located on the west wing of South Thames College and is a separate site to the college. 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2800" dirty="0">
                <a:cs typeface="Times New Roman"/>
              </a:rPr>
              <a:t>From September 2021, </a:t>
            </a:r>
            <a:r>
              <a:rPr lang="en-US" sz="2800" dirty="0" err="1">
                <a:cs typeface="Times New Roman"/>
              </a:rPr>
              <a:t>APSoL</a:t>
            </a:r>
            <a:r>
              <a:rPr lang="en-US" sz="2800" dirty="0">
                <a:cs typeface="Times New Roman"/>
              </a:rPr>
              <a:t> Reception intake will be 2-form entry (60 children) and will follow PAN London admissions. 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2800" dirty="0">
              <a:cs typeface="Times New Roman"/>
            </a:endParaRP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2800" dirty="0">
              <a:cs typeface="Times New Roman"/>
            </a:endParaRP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2800" dirty="0">
              <a:cs typeface="Times New Roman"/>
            </a:endParaRP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2800" dirty="0">
              <a:cs typeface="Times New Roman"/>
            </a:endParaRP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3200" dirty="0"/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18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EDB1BD-1F30-094A-A0DE-EBE28C6F1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6136" y="6381328"/>
            <a:ext cx="2895600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en-GB" dirty="0"/>
              <a:t>www.angloportugueseschool.org</a:t>
            </a:r>
          </a:p>
        </p:txBody>
      </p:sp>
    </p:spTree>
    <p:extLst>
      <p:ext uri="{BB962C8B-B14F-4D97-AF65-F5344CB8AC3E}">
        <p14:creationId xmlns:p14="http://schemas.microsoft.com/office/powerpoint/2010/main" val="124671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vision for APSoL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9"/>
            <a:ext cx="8507288" cy="4248150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3200" dirty="0"/>
              <a:t>Offer a broad and balanced curriculum 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3200" dirty="0"/>
              <a:t>Pupils being able to communicate in two languages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3200" dirty="0"/>
              <a:t>Having high expectations from staff, pupils &amp; parents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r>
              <a:rPr lang="en-US" sz="3200" dirty="0"/>
              <a:t>Being another high-quality school choice in Wandsworth</a:t>
            </a:r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1800" dirty="0"/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1800" dirty="0"/>
          </a:p>
          <a:p>
            <a:pPr marL="285750" indent="-285750">
              <a:buClr>
                <a:schemeClr val="accent2"/>
              </a:buClr>
              <a:buSzPct val="70000"/>
              <a:buFont typeface="Lucida Grande"/>
              <a:buChar char="›"/>
            </a:pPr>
            <a:endParaRPr lang="en-US" sz="18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EDB1BD-1F30-094A-A0DE-EBE28C6F1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6136" y="6381328"/>
            <a:ext cx="2895600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en-GB" dirty="0"/>
              <a:t>www.angloportugueseschool.org</a:t>
            </a:r>
          </a:p>
        </p:txBody>
      </p:sp>
    </p:spTree>
    <p:extLst>
      <p:ext uri="{BB962C8B-B14F-4D97-AF65-F5344CB8AC3E}">
        <p14:creationId xmlns:p14="http://schemas.microsoft.com/office/powerpoint/2010/main" val="234373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B450-1ACF-49ED-9387-D154107C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APSoL</a:t>
            </a:r>
            <a:r>
              <a:rPr lang="en-US" dirty="0"/>
              <a:t> Building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21CEA-FBB1-4EAA-9AA5-E8FB155D4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 are now in the process of completing phase 1 works (Reception permanent classrooms) </a:t>
            </a:r>
          </a:p>
          <a:p>
            <a:r>
              <a:rPr lang="en-US" sz="2800" dirty="0"/>
              <a:t>Phase 2 works, including play decks will commence in 2021 </a:t>
            </a:r>
          </a:p>
          <a:p>
            <a:r>
              <a:rPr lang="en-US" sz="2800" dirty="0"/>
              <a:t>For health and safety reasons, the children will be kept well away from any building works taking place.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CF2B7B-42EC-4D57-9F85-147F3CA6E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schemeClr val="bg1"/>
                </a:solidFill>
              </a:rPr>
              <a:t>www.angloportugueseschool.org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3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our school will look like when the works are completed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EDB1BD-1F30-094A-A0DE-EBE28C6F1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6136" y="6381328"/>
            <a:ext cx="2895600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en-GB" dirty="0"/>
              <a:t>www.angloportugueseschool.org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69E29-2099-2A4F-8769-45A81480C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401"/>
          <a:stretch/>
        </p:blipFill>
        <p:spPr>
          <a:xfrm>
            <a:off x="1385646" y="1417638"/>
            <a:ext cx="6372708" cy="426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8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26768" cy="1162050"/>
          </a:xfrm>
        </p:spPr>
        <p:txBody>
          <a:bodyPr>
            <a:normAutofit fontScale="90000"/>
          </a:bodyPr>
          <a:lstStyle/>
          <a:p>
            <a:r>
              <a:rPr lang="en-GB" sz="4400" dirty="0"/>
              <a:t>Reception learning environment 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10744" cy="4691063"/>
          </a:xfrm>
        </p:spPr>
        <p:txBody>
          <a:bodyPr/>
          <a:lstStyle/>
          <a:p>
            <a:r>
              <a:rPr lang="en-GB" sz="1800" dirty="0"/>
              <a:t>Early years framework </a:t>
            </a:r>
          </a:p>
          <a:p>
            <a:endParaRPr lang="en-GB" sz="1800" dirty="0"/>
          </a:p>
          <a:p>
            <a:r>
              <a:rPr lang="en-GB" sz="1800" dirty="0"/>
              <a:t>Curriculum driven by the children </a:t>
            </a:r>
          </a:p>
          <a:p>
            <a:endParaRPr lang="en-GB" sz="1800" dirty="0"/>
          </a:p>
          <a:p>
            <a:r>
              <a:rPr lang="en-GB" sz="1800" dirty="0"/>
              <a:t>7 areas of learning (prime and specific) </a:t>
            </a:r>
          </a:p>
          <a:p>
            <a:endParaRPr lang="en-GB" sz="1800" dirty="0"/>
          </a:p>
          <a:p>
            <a:r>
              <a:rPr lang="en-GB" sz="1800" dirty="0"/>
              <a:t>Highly engaging learning environments </a:t>
            </a:r>
          </a:p>
          <a:p>
            <a:endParaRPr lang="en-GB" sz="1800" dirty="0"/>
          </a:p>
          <a:p>
            <a:r>
              <a:rPr lang="en-GB" sz="1800" dirty="0"/>
              <a:t>Indoor and outdoor provision </a:t>
            </a:r>
          </a:p>
          <a:p>
            <a:endParaRPr lang="en-GB" sz="1800" dirty="0"/>
          </a:p>
          <a:p>
            <a:r>
              <a:rPr lang="en-GB" sz="1800" dirty="0"/>
              <a:t>Continuous provision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schemeClr val="bg1"/>
                </a:solidFill>
              </a:rPr>
              <a:t>www.angloportugueseschool.org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585784" cy="368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92239"/>
            <a:ext cx="2029197" cy="184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42" y="4171758"/>
            <a:ext cx="223251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77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032D4-9168-4AEA-B8E1-542A0062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Reception Indoors Environment 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94974-DA28-47A6-BBF3-316E728D9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Children have access to a wide range of learning opportunities across all areas of learning. 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26D32F-4194-47C0-882A-B247A495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schemeClr val="bg1"/>
                </a:solidFill>
              </a:rPr>
              <a:t>www.angloportugueseschool.org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5F60F-E48F-4774-8090-FABCEC9E8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292350"/>
            <a:ext cx="3642302" cy="36569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513885-C89A-4AEF-B1F2-78EE3778AF8B}"/>
              </a:ext>
            </a:extLst>
          </p:cNvPr>
          <p:cNvSpPr/>
          <p:nvPr/>
        </p:nvSpPr>
        <p:spPr>
          <a:xfrm>
            <a:off x="6876256" y="4725144"/>
            <a:ext cx="1194030" cy="1224136"/>
          </a:xfrm>
          <a:prstGeom prst="rect">
            <a:avLst/>
          </a:prstGeom>
          <a:solidFill>
            <a:srgbClr val="149A99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Hall 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E1F778-A87E-4D98-8687-CD6461FAC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85" y="2292349"/>
            <a:ext cx="3296619" cy="3303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B1B859-286D-4DD8-AB83-E867F989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218755"/>
            <a:ext cx="1596386" cy="18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17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09D9B"/>
      </a:dk2>
      <a:lt2>
        <a:srgbClr val="71BE91"/>
      </a:lt2>
      <a:accent1>
        <a:srgbClr val="7A7A7A"/>
      </a:accent1>
      <a:accent2>
        <a:srgbClr val="9A4D79"/>
      </a:accent2>
      <a:accent3>
        <a:srgbClr val="BF6DB0"/>
      </a:accent3>
      <a:accent4>
        <a:srgbClr val="989AAC"/>
      </a:accent4>
      <a:accent5>
        <a:srgbClr val="FFC4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F07914EDDF8499263EC78903645E3" ma:contentTypeVersion="12" ma:contentTypeDescription="Create a new document." ma:contentTypeScope="" ma:versionID="21a196d4dd8ee0a548b590b2f0139561">
  <xsd:schema xmlns:xsd="http://www.w3.org/2001/XMLSchema" xmlns:xs="http://www.w3.org/2001/XMLSchema" xmlns:p="http://schemas.microsoft.com/office/2006/metadata/properties" xmlns:ns2="82c6b0a5-ae10-43cb-83b5-1af08984c02a" xmlns:ns3="9e58605e-8df8-4333-85ad-96744df07b89" targetNamespace="http://schemas.microsoft.com/office/2006/metadata/properties" ma:root="true" ma:fieldsID="0a74a61890fe39f446e2965a9ba625d3" ns2:_="" ns3:_="">
    <xsd:import namespace="82c6b0a5-ae10-43cb-83b5-1af08984c02a"/>
    <xsd:import namespace="9e58605e-8df8-4333-85ad-96744df07b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c6b0a5-ae10-43cb-83b5-1af08984c0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8605e-8df8-4333-85ad-96744df07b8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DC3728-45C7-494E-8D19-254109EC7E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906326-7B81-450E-9E18-28A2E2335D3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7D0D719-C5A0-4530-B649-DEF0D84CD0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c6b0a5-ae10-43cb-83b5-1af08984c02a"/>
    <ds:schemaRef ds:uri="9e58605e-8df8-4333-85ad-96744df07b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569</Words>
  <Application>Microsoft Office PowerPoint</Application>
  <PresentationFormat>On-screen Show (4:3)</PresentationFormat>
  <Paragraphs>93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Gloucester MT Extra Condensed</vt:lpstr>
      <vt:lpstr>Lucida Grande</vt:lpstr>
      <vt:lpstr>Office Theme</vt:lpstr>
      <vt:lpstr>PowerPoint Presentation</vt:lpstr>
      <vt:lpstr>Virtual Open Event</vt:lpstr>
      <vt:lpstr>A tour </vt:lpstr>
      <vt:lpstr>Our story so far…</vt:lpstr>
      <vt:lpstr>Our vision for APSoL</vt:lpstr>
      <vt:lpstr>APSoL Building </vt:lpstr>
      <vt:lpstr>What our school will look like when the works are completed</vt:lpstr>
      <vt:lpstr>Reception learning environment   </vt:lpstr>
      <vt:lpstr>Reception Indoors Environment  </vt:lpstr>
      <vt:lpstr>Reception Outdoors Environment  </vt:lpstr>
      <vt:lpstr>Curriculum at APSoL</vt:lpstr>
      <vt:lpstr>Reception Brochure </vt:lpstr>
      <vt:lpstr>PowerPoint Presentation</vt:lpstr>
      <vt:lpstr>Why Bilingual Education?</vt:lpstr>
      <vt:lpstr>Admissions September 2021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Excellence for All The EEA multi-academy trust</dc:title>
  <dc:creator>simon</dc:creator>
  <cp:lastModifiedBy>Marta Correia</cp:lastModifiedBy>
  <cp:revision>271</cp:revision>
  <dcterms:created xsi:type="dcterms:W3CDTF">2012-12-03T10:33:43Z</dcterms:created>
  <dcterms:modified xsi:type="dcterms:W3CDTF">2020-10-13T14:29:48Z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0x01010095FF07914EDDF8499263EC78903645E3</vt:lpwstr>
  </property>
</Properties>
</file>